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3978196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1007723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46DD9F-603F-429D-907E-52E32FFEA60C}"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82845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042DD203-6F75-41B8-9EE1-09D656E6C93A}" type="datetimeFigureOut">
              <a:rPr lang="es-CO" smtClean="0"/>
              <a:t>16/05/2020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2854440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042DD203-6F75-41B8-9EE1-09D656E6C93A}" type="datetimeFigureOut">
              <a:rPr lang="es-CO" smtClean="0"/>
              <a:t>16/05/2020</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46DD9F-603F-429D-907E-52E32FFEA60C}"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09262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042DD203-6F75-41B8-9EE1-09D656E6C93A}" type="datetimeFigureOut">
              <a:rPr lang="es-CO" smtClean="0"/>
              <a:t>16/05/2020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1513107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3271101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1786598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118570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2DD203-6F75-41B8-9EE1-09D656E6C93A}" type="datetimeFigureOut">
              <a:rPr lang="es-CO" smtClean="0"/>
              <a:t>16/05/2020</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765793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42DD203-6F75-41B8-9EE1-09D656E6C93A}" type="datetimeFigureOut">
              <a:rPr lang="es-CO" smtClean="0"/>
              <a:t>16/05/2020</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2144395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42DD203-6F75-41B8-9EE1-09D656E6C93A}" type="datetimeFigureOut">
              <a:rPr lang="es-CO" smtClean="0"/>
              <a:t>16/05/2020</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1688066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42DD203-6F75-41B8-9EE1-09D656E6C93A}" type="datetimeFigureOut">
              <a:rPr lang="es-CO" smtClean="0"/>
              <a:t>16/05/2020</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243432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DD203-6F75-41B8-9EE1-09D656E6C93A}" type="datetimeFigureOut">
              <a:rPr lang="es-CO" smtClean="0"/>
              <a:t>16/05/2020</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3339189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42DD203-6F75-41B8-9EE1-09D656E6C93A}" type="datetimeFigureOut">
              <a:rPr lang="es-CO" smtClean="0"/>
              <a:t>16/05/2020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3818135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42DD203-6F75-41B8-9EE1-09D656E6C93A}" type="datetimeFigureOut">
              <a:rPr lang="es-CO" smtClean="0"/>
              <a:t>16/05/2020</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446DD9F-603F-429D-907E-52E32FFEA60C}" type="slidenum">
              <a:rPr lang="es-CO" smtClean="0"/>
              <a:t>‹Nº›</a:t>
            </a:fld>
            <a:endParaRPr lang="es-CO"/>
          </a:p>
        </p:txBody>
      </p:sp>
    </p:spTree>
    <p:extLst>
      <p:ext uri="{BB962C8B-B14F-4D97-AF65-F5344CB8AC3E}">
        <p14:creationId xmlns:p14="http://schemas.microsoft.com/office/powerpoint/2010/main" val="360100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2DD203-6F75-41B8-9EE1-09D656E6C93A}" type="datetimeFigureOut">
              <a:rPr lang="es-CO" smtClean="0"/>
              <a:t>16/05/2020</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446DD9F-603F-429D-907E-52E32FFEA60C}" type="slidenum">
              <a:rPr lang="es-CO" smtClean="0"/>
              <a:t>‹Nº›</a:t>
            </a:fld>
            <a:endParaRPr lang="es-CO"/>
          </a:p>
        </p:txBody>
      </p:sp>
    </p:spTree>
    <p:extLst>
      <p:ext uri="{BB962C8B-B14F-4D97-AF65-F5344CB8AC3E}">
        <p14:creationId xmlns:p14="http://schemas.microsoft.com/office/powerpoint/2010/main" val="411334330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ctr"/>
            <a:r>
              <a:rPr lang="es-ES" sz="4000" dirty="0" smtClean="0"/>
              <a:t>MODELO PEDAGOGICO INTEGRAL </a:t>
            </a:r>
            <a:r>
              <a:rPr lang="es-ES" sz="4800" dirty="0" smtClean="0"/>
              <a:t/>
            </a:r>
            <a:br>
              <a:rPr lang="es-ES" sz="4800" dirty="0" smtClean="0"/>
            </a:br>
            <a:endParaRPr lang="es-CO" sz="4800" dirty="0"/>
          </a:p>
        </p:txBody>
      </p:sp>
      <p:sp>
        <p:nvSpPr>
          <p:cNvPr id="3" name="Subtítulo 2"/>
          <p:cNvSpPr>
            <a:spLocks noGrp="1"/>
          </p:cNvSpPr>
          <p:nvPr>
            <p:ph type="subTitle" idx="1"/>
          </p:nvPr>
        </p:nvSpPr>
        <p:spPr/>
        <p:txBody>
          <a:bodyPr>
            <a:normAutofit lnSpcReduction="10000"/>
          </a:bodyPr>
          <a:lstStyle/>
          <a:p>
            <a:pPr algn="ctr"/>
            <a:r>
              <a:rPr lang="es-ES" b="1" dirty="0" smtClean="0"/>
              <a:t>Tania Liliana Arenilla Salcedo</a:t>
            </a:r>
          </a:p>
          <a:p>
            <a:pPr algn="ctr"/>
            <a:r>
              <a:rPr lang="es-ES" b="1" dirty="0" smtClean="0"/>
              <a:t>Primer semestre </a:t>
            </a:r>
          </a:p>
          <a:p>
            <a:pPr algn="ctr"/>
            <a:r>
              <a:rPr lang="es-ES" b="1" dirty="0" smtClean="0"/>
              <a:t>Normal Superior</a:t>
            </a:r>
            <a:endParaRPr lang="es-CO" b="1" dirty="0"/>
          </a:p>
        </p:txBody>
      </p:sp>
    </p:spTree>
    <p:extLst>
      <p:ext uri="{BB962C8B-B14F-4D97-AF65-F5344CB8AC3E}">
        <p14:creationId xmlns:p14="http://schemas.microsoft.com/office/powerpoint/2010/main" val="1691072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características</a:t>
            </a:r>
            <a:endParaRPr lang="es-CO" dirty="0"/>
          </a:p>
        </p:txBody>
      </p:sp>
      <p:sp>
        <p:nvSpPr>
          <p:cNvPr id="3" name="Marcador de contenido 2"/>
          <p:cNvSpPr>
            <a:spLocks noGrp="1"/>
          </p:cNvSpPr>
          <p:nvPr>
            <p:ph idx="1"/>
          </p:nvPr>
        </p:nvSpPr>
        <p:spPr/>
        <p:txBody>
          <a:bodyPr/>
          <a:lstStyle/>
          <a:p>
            <a:r>
              <a:rPr lang="es-ES" dirty="0">
                <a:solidFill>
                  <a:schemeClr val="tx1"/>
                </a:solidFill>
                <a:latin typeface="Tahoma" panose="020B0604030504040204" pitchFamily="34" charset="0"/>
              </a:rPr>
              <a:t>El modelo pedagógico integral hace énfasis en los fundamentos pedagógicos con un enfoque activo, flexible y humanista de la educación del niño en estas edades</a:t>
            </a:r>
            <a:r>
              <a:rPr lang="es-ES" dirty="0">
                <a:solidFill>
                  <a:srgbClr val="000066"/>
                </a:solidFill>
                <a:latin typeface="Tahoma" panose="020B0604030504040204" pitchFamily="34" charset="0"/>
              </a:rPr>
              <a:t>.</a:t>
            </a:r>
            <a:endParaRPr lang="es-CO"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65173" y="3026535"/>
            <a:ext cx="7302320" cy="2365377"/>
          </a:xfrm>
          <a:prstGeom prst="rect">
            <a:avLst/>
          </a:prstGeom>
        </p:spPr>
      </p:pic>
    </p:spTree>
    <p:extLst>
      <p:ext uri="{BB962C8B-B14F-4D97-AF65-F5344CB8AC3E}">
        <p14:creationId xmlns:p14="http://schemas.microsoft.com/office/powerpoint/2010/main" val="3699408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4" y="2305318"/>
            <a:ext cx="8911687" cy="2086378"/>
          </a:xfrm>
        </p:spPr>
        <p:txBody>
          <a:bodyPr>
            <a:noAutofit/>
          </a:bodyPr>
          <a:lstStyle/>
          <a:p>
            <a:pPr algn="ctr"/>
            <a:r>
              <a:rPr lang="es-ES" sz="9600" dirty="0" smtClean="0"/>
              <a:t>Gracias </a:t>
            </a:r>
            <a:endParaRPr lang="es-CO" sz="9600" dirty="0"/>
          </a:p>
        </p:txBody>
      </p:sp>
    </p:spTree>
    <p:extLst>
      <p:ext uri="{BB962C8B-B14F-4D97-AF65-F5344CB8AC3E}">
        <p14:creationId xmlns:p14="http://schemas.microsoft.com/office/powerpoint/2010/main" val="3373740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Que es la atención Integral?</a:t>
            </a:r>
            <a:endParaRPr lang="es-CO" dirty="0"/>
          </a:p>
        </p:txBody>
      </p:sp>
      <p:sp>
        <p:nvSpPr>
          <p:cNvPr id="3" name="Marcador de contenido 2"/>
          <p:cNvSpPr>
            <a:spLocks noGrp="1"/>
          </p:cNvSpPr>
          <p:nvPr>
            <p:ph idx="1"/>
          </p:nvPr>
        </p:nvSpPr>
        <p:spPr>
          <a:xfrm>
            <a:off x="2589212" y="2133600"/>
            <a:ext cx="5511599" cy="3777622"/>
          </a:xfrm>
        </p:spPr>
        <p:txBody>
          <a:bodyPr>
            <a:normAutofit lnSpcReduction="10000"/>
          </a:bodyPr>
          <a:lstStyle/>
          <a:p>
            <a:r>
              <a:rPr lang="es-ES" dirty="0" smtClean="0"/>
              <a:t>El desarrollo de un niño o niña durante la primer infancia depende esencialmente de los estímulos que se le den y de las condiciones en que se desenvuelva.</a:t>
            </a:r>
          </a:p>
          <a:p>
            <a:pPr algn="just"/>
            <a:r>
              <a:rPr lang="es-ES" dirty="0" smtClean="0"/>
              <a:t>Es por estoque en la etapa comprendida entre los 0 y cinco años de edad es necesario atender a los niños y niñas de manera armónica, teniendo en cuenta los componentes como la salud, nutrición, protección y educación inicial en diversos contextos(familiar, comunicativo institucional, de tal manera que se les brinde apoyo para su supervivencia crecimiento desarrollo y aprendizaje </a:t>
            </a:r>
            <a:endParaRPr lang="es-CO"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1420" y="2377158"/>
            <a:ext cx="3043192" cy="2954696"/>
          </a:xfrm>
          <a:prstGeom prst="rect">
            <a:avLst/>
          </a:prstGeom>
        </p:spPr>
      </p:pic>
    </p:spTree>
    <p:extLst>
      <p:ext uri="{BB962C8B-B14F-4D97-AF65-F5344CB8AC3E}">
        <p14:creationId xmlns:p14="http://schemas.microsoft.com/office/powerpoint/2010/main" val="1154220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ES" sz="3200" dirty="0" smtClean="0"/>
              <a:t>Pilares en ser y hacer de los niños y niñas</a:t>
            </a:r>
            <a:endParaRPr lang="es-CO" sz="3200" dirty="0"/>
          </a:p>
        </p:txBody>
      </p:sp>
      <p:sp>
        <p:nvSpPr>
          <p:cNvPr id="3" name="Marcador de contenido 2"/>
          <p:cNvSpPr>
            <a:spLocks noGrp="1"/>
          </p:cNvSpPr>
          <p:nvPr>
            <p:ph sz="half" idx="1"/>
          </p:nvPr>
        </p:nvSpPr>
        <p:spPr>
          <a:xfrm>
            <a:off x="2589212" y="2133600"/>
            <a:ext cx="4313864" cy="2129307"/>
          </a:xfrm>
        </p:spPr>
        <p:txBody>
          <a:bodyPr/>
          <a:lstStyle/>
          <a:p>
            <a:pPr marL="457200" lvl="1" indent="0">
              <a:buNone/>
            </a:pPr>
            <a:r>
              <a:rPr lang="es-ES" dirty="0" smtClean="0"/>
              <a:t> </a:t>
            </a:r>
          </a:p>
          <a:p>
            <a:pPr marL="0" indent="0">
              <a:buNone/>
            </a:pPr>
            <a:endParaRPr lang="es-CO" dirty="0"/>
          </a:p>
        </p:txBody>
      </p:sp>
      <p:graphicFrame>
        <p:nvGraphicFramePr>
          <p:cNvPr id="7" name="Marcador de contenido 6"/>
          <p:cNvGraphicFramePr>
            <a:graphicFrameLocks noGrp="1"/>
          </p:cNvGraphicFramePr>
          <p:nvPr>
            <p:ph sz="half" idx="2"/>
            <p:extLst>
              <p:ext uri="{D42A27DB-BD31-4B8C-83A1-F6EECF244321}">
                <p14:modId xmlns:p14="http://schemas.microsoft.com/office/powerpoint/2010/main" val="2569283211"/>
              </p:ext>
            </p:extLst>
          </p:nvPr>
        </p:nvGraphicFramePr>
        <p:xfrm>
          <a:off x="2794716" y="2125662"/>
          <a:ext cx="8709897" cy="3749040"/>
        </p:xfrm>
        <a:graphic>
          <a:graphicData uri="http://schemas.openxmlformats.org/drawingml/2006/table">
            <a:tbl>
              <a:tblPr firstRow="1" bandRow="1">
                <a:tableStyleId>{5C22544A-7EE6-4342-B048-85BDC9FD1C3A}</a:tableStyleId>
              </a:tblPr>
              <a:tblGrid>
                <a:gridCol w="2903299"/>
                <a:gridCol w="2903299"/>
                <a:gridCol w="2903299"/>
              </a:tblGrid>
              <a:tr h="97778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t>Actividades propias del ser humano</a:t>
                      </a:r>
                    </a:p>
                    <a:p>
                      <a:endParaRPr lang="es-CO" dirty="0"/>
                    </a:p>
                  </a:txBody>
                  <a:tcPr/>
                </a:tc>
                <a:tc>
                  <a:txBody>
                    <a:bodyPr/>
                    <a:lstStyle/>
                    <a:p>
                      <a:r>
                        <a:rPr lang="es-ES" dirty="0" smtClean="0"/>
                        <a:t>Son condición de posibilidad para comprender la cultura y </a:t>
                      </a:r>
                      <a:r>
                        <a:rPr lang="es-ES" dirty="0" err="1" smtClean="0"/>
                        <a:t>resignificarla</a:t>
                      </a:r>
                      <a:endParaRPr lang="es-ES" dirty="0" smtClean="0"/>
                    </a:p>
                  </a:txBody>
                  <a:tcPr/>
                </a:tc>
                <a:tc>
                  <a:txBody>
                    <a:bodyPr/>
                    <a:lstStyle/>
                    <a:p>
                      <a:r>
                        <a:rPr lang="es-ES" dirty="0" smtClean="0"/>
                        <a:t>Permiten la construcción del</a:t>
                      </a:r>
                      <a:r>
                        <a:rPr lang="es-ES" baseline="0" dirty="0" smtClean="0"/>
                        <a:t> vinculo desde diferentes lenguajes </a:t>
                      </a:r>
                      <a:endParaRPr lang="es-CO" dirty="0"/>
                    </a:p>
                  </a:txBody>
                  <a:tcPr/>
                </a:tc>
              </a:tr>
              <a:tr h="215113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dirty="0" smtClean="0"/>
                        <a:t>Formas a través de las cuales las niñas y los niños se relacionan entre si con los adultos y con el mundo que los rodea</a:t>
                      </a:r>
                    </a:p>
                    <a:p>
                      <a:endParaRPr lang="es-CO" dirty="0"/>
                    </a:p>
                  </a:txBody>
                  <a:tcPr/>
                </a:tc>
                <a:tc>
                  <a:txBody>
                    <a:bodyPr/>
                    <a:lstStyle/>
                    <a:p>
                      <a:r>
                        <a:rPr lang="es-ES" dirty="0" smtClean="0"/>
                        <a:t>El juego el arte la literatura son elementos fundamentales de la política publica de la primera infancia y a ellos</a:t>
                      </a:r>
                      <a:r>
                        <a:rPr lang="es-ES" baseline="0" dirty="0" smtClean="0"/>
                        <a:t> se agrega la exploración del medio desde los lineamientos pedagógicos </a:t>
                      </a:r>
                      <a:endParaRPr lang="es-CO" dirty="0"/>
                    </a:p>
                  </a:txBody>
                  <a:tcPr/>
                </a:tc>
                <a:tc>
                  <a:txBody>
                    <a:bodyPr/>
                    <a:lstStyle/>
                    <a:p>
                      <a:r>
                        <a:rPr lang="es-ES" dirty="0" smtClean="0"/>
                        <a:t>Son formas de expresión interacción,</a:t>
                      </a:r>
                      <a:r>
                        <a:rPr lang="es-ES" baseline="0" dirty="0" smtClean="0"/>
                        <a:t> construcción de significados y posibilidades de transformación del mundo </a:t>
                      </a:r>
                      <a:endParaRPr lang="es-CO" dirty="0"/>
                    </a:p>
                  </a:txBody>
                  <a:tcPr/>
                </a:tc>
              </a:tr>
            </a:tbl>
          </a:graphicData>
        </a:graphic>
      </p:graphicFrame>
    </p:spTree>
    <p:extLst>
      <p:ext uri="{BB962C8B-B14F-4D97-AF65-F5344CB8AC3E}">
        <p14:creationId xmlns:p14="http://schemas.microsoft.com/office/powerpoint/2010/main" val="328137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t>
            </a:r>
            <a:r>
              <a:rPr lang="es-ES" dirty="0" smtClean="0"/>
              <a:t>Que se les debe enseñar y que deben aprender los niños y niñas?</a:t>
            </a:r>
            <a:endParaRPr lang="es-CO" dirty="0"/>
          </a:p>
        </p:txBody>
      </p:sp>
      <p:sp>
        <p:nvSpPr>
          <p:cNvPr id="3" name="Marcador de contenido 2"/>
          <p:cNvSpPr>
            <a:spLocks noGrp="1"/>
          </p:cNvSpPr>
          <p:nvPr>
            <p:ph sz="half" idx="1"/>
          </p:nvPr>
        </p:nvSpPr>
        <p:spPr/>
        <p:txBody>
          <a:bodyPr/>
          <a:lstStyle/>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r>
              <a:rPr lang="es-ES" dirty="0" smtClean="0"/>
              <a:t>A establece vínculos afectivos y emocionales con los demás </a:t>
            </a:r>
            <a:endParaRPr lang="es-CO" dirty="0"/>
          </a:p>
        </p:txBody>
      </p:sp>
      <p:sp>
        <p:nvSpPr>
          <p:cNvPr id="4" name="Marcador de contenido 3"/>
          <p:cNvSpPr>
            <a:spLocks noGrp="1"/>
          </p:cNvSpPr>
          <p:nvPr>
            <p:ph sz="half" idx="2"/>
          </p:nvPr>
        </p:nvSpPr>
        <p:spPr/>
        <p:txBody>
          <a:bodyPr/>
          <a:lstStyle/>
          <a:p>
            <a:endParaRPr lang="es-ES" dirty="0" smtClean="0"/>
          </a:p>
          <a:p>
            <a:endParaRPr lang="es-ES" dirty="0"/>
          </a:p>
          <a:p>
            <a:endParaRPr lang="es-ES" dirty="0" smtClean="0"/>
          </a:p>
          <a:p>
            <a:endParaRPr lang="es-ES" dirty="0"/>
          </a:p>
          <a:p>
            <a:endParaRPr lang="es-ES" dirty="0" smtClean="0"/>
          </a:p>
          <a:p>
            <a:endParaRPr lang="es-ES" b="1" dirty="0"/>
          </a:p>
          <a:p>
            <a:endParaRPr lang="es-ES" dirty="0" smtClean="0"/>
          </a:p>
          <a:p>
            <a:r>
              <a:rPr lang="es-ES" dirty="0" smtClean="0"/>
              <a:t>Favorecer la autonomía y la participación e integración consigo mismo y con su medio </a:t>
            </a:r>
            <a:endParaRPr lang="es-CO"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6839" y="1905000"/>
            <a:ext cx="3181082" cy="2667000"/>
          </a:xfrm>
          <a:prstGeom prst="rect">
            <a:avLst/>
          </a:prstGeom>
        </p:spPr>
      </p:pic>
      <p:pic>
        <p:nvPicPr>
          <p:cNvPr id="8" name="Imagen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6991" y="1905000"/>
            <a:ext cx="3198232" cy="2666999"/>
          </a:xfrm>
          <a:prstGeom prst="rect">
            <a:avLst/>
          </a:prstGeom>
        </p:spPr>
      </p:pic>
    </p:spTree>
    <p:extLst>
      <p:ext uri="{BB962C8B-B14F-4D97-AF65-F5344CB8AC3E}">
        <p14:creationId xmlns:p14="http://schemas.microsoft.com/office/powerpoint/2010/main" val="246905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Desarrollando habilidades </a:t>
            </a:r>
            <a:endParaRPr lang="es-CO" dirty="0"/>
          </a:p>
        </p:txBody>
      </p:sp>
      <p:sp>
        <p:nvSpPr>
          <p:cNvPr id="3" name="Marcador de contenido 2"/>
          <p:cNvSpPr>
            <a:spLocks noGrp="1"/>
          </p:cNvSpPr>
          <p:nvPr>
            <p:ph idx="1"/>
          </p:nvPr>
        </p:nvSpPr>
        <p:spPr>
          <a:xfrm>
            <a:off x="2589212" y="2133599"/>
            <a:ext cx="8915400" cy="4099775"/>
          </a:xfrm>
        </p:spPr>
        <p:txBody>
          <a:bodyPr/>
          <a:lstStyle/>
          <a:p>
            <a:r>
              <a:rPr lang="es-ES" dirty="0" smtClean="0"/>
              <a:t>Con la capacidad de transformación siendo críticos y constructivos </a:t>
            </a:r>
            <a:endParaRPr lang="es-CO"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9268" y="2949262"/>
            <a:ext cx="6349284" cy="2708587"/>
          </a:xfrm>
          <a:prstGeom prst="rect">
            <a:avLst/>
          </a:prstGeom>
        </p:spPr>
      </p:pic>
    </p:spTree>
    <p:extLst>
      <p:ext uri="{BB962C8B-B14F-4D97-AF65-F5344CB8AC3E}">
        <p14:creationId xmlns:p14="http://schemas.microsoft.com/office/powerpoint/2010/main" val="383942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sz="4400" dirty="0" smtClean="0"/>
              <a:t>Actores de la educación integral</a:t>
            </a:r>
            <a:endParaRPr lang="es-CO" sz="4400" dirty="0"/>
          </a:p>
        </p:txBody>
      </p:sp>
      <p:sp>
        <p:nvSpPr>
          <p:cNvPr id="3" name="Marcador de contenido 2"/>
          <p:cNvSpPr>
            <a:spLocks noGrp="1"/>
          </p:cNvSpPr>
          <p:nvPr>
            <p:ph idx="1"/>
          </p:nvPr>
        </p:nvSpPr>
        <p:spPr/>
        <p:txBody>
          <a:bodyPr>
            <a:normAutofit/>
          </a:bodyPr>
          <a:lstStyle/>
          <a:p>
            <a:r>
              <a:rPr lang="es-ES" sz="4000" dirty="0" smtClean="0"/>
              <a:t>Docentes</a:t>
            </a:r>
          </a:p>
          <a:p>
            <a:r>
              <a:rPr lang="es-ES" sz="4000" dirty="0" smtClean="0"/>
              <a:t>Comunidad</a:t>
            </a:r>
          </a:p>
          <a:p>
            <a:r>
              <a:rPr lang="es-ES" sz="4000" dirty="0" smtClean="0"/>
              <a:t>familia</a:t>
            </a:r>
            <a:endParaRPr lang="es-CO" sz="4000" dirty="0"/>
          </a:p>
        </p:txBody>
      </p:sp>
    </p:spTree>
    <p:extLst>
      <p:ext uri="{BB962C8B-B14F-4D97-AF65-F5344CB8AC3E}">
        <p14:creationId xmlns:p14="http://schemas.microsoft.com/office/powerpoint/2010/main" val="3126202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t>Para lograr así, la consolidación de su identidad, potenciando su desarrollo afectivo, cognitivo, ético espiritual, comunicativo, logrando abarcar todas las dimensiones que compone su ser hacer , sentir y pensar </a:t>
            </a:r>
            <a:endParaRPr lang="es-CO"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2065" y="4096420"/>
            <a:ext cx="3596628" cy="2394531"/>
          </a:xfrm>
          <a:prstGeom prst="rect">
            <a:avLst/>
          </a:prstGeom>
        </p:spPr>
      </p:pic>
    </p:spTree>
    <p:extLst>
      <p:ext uri="{BB962C8B-B14F-4D97-AF65-F5344CB8AC3E}">
        <p14:creationId xmlns:p14="http://schemas.microsoft.com/office/powerpoint/2010/main" val="344160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Características</a:t>
            </a:r>
            <a:br>
              <a:rPr lang="es-ES" dirty="0" smtClean="0"/>
            </a:br>
            <a:endParaRPr lang="es-CO" dirty="0"/>
          </a:p>
        </p:txBody>
      </p:sp>
      <p:sp>
        <p:nvSpPr>
          <p:cNvPr id="3" name="Rectángulo 2"/>
          <p:cNvSpPr/>
          <p:nvPr/>
        </p:nvSpPr>
        <p:spPr>
          <a:xfrm>
            <a:off x="3048000" y="1997839"/>
            <a:ext cx="6096000" cy="2862322"/>
          </a:xfrm>
          <a:prstGeom prst="rect">
            <a:avLst/>
          </a:prstGeom>
        </p:spPr>
        <p:txBody>
          <a:bodyPr>
            <a:spAutoFit/>
          </a:bodyPr>
          <a:lstStyle/>
          <a:p>
            <a:pPr algn="just"/>
            <a:r>
              <a:rPr lang="es-ES" b="0" dirty="0" smtClean="0">
                <a:effectLst/>
                <a:latin typeface="Tahoma" panose="020B0604030504040204" pitchFamily="34" charset="0"/>
              </a:rPr>
              <a:t>El fundamento pedagógico esencial que lo caracteriza es </a:t>
            </a:r>
            <a:r>
              <a:rPr lang="es-ES" b="0" u="sng" dirty="0" smtClean="0">
                <a:effectLst/>
                <a:latin typeface="Tahoma" panose="020B0604030504040204" pitchFamily="34" charset="0"/>
              </a:rPr>
              <a:t>el equilibrio</a:t>
            </a:r>
            <a:r>
              <a:rPr lang="es-ES" b="0" dirty="0" smtClean="0">
                <a:effectLst/>
                <a:latin typeface="Tahoma" panose="020B0604030504040204" pitchFamily="34" charset="0"/>
              </a:rPr>
              <a:t>, refiriéndose a la cantidad variada de actividades y la armonía entre los distintos tipos de experiencias que se debe proveer al educando, considerando la adecuación de éstas a las características del desarrollo y a las condiciones particulares del niño en un momento dado.</a:t>
            </a:r>
          </a:p>
          <a:p>
            <a:pPr algn="just"/>
            <a:r>
              <a:rPr lang="es-ES" b="0" dirty="0" smtClean="0">
                <a:effectLst/>
                <a:latin typeface="Tahoma" panose="020B0604030504040204" pitchFamily="34" charset="0"/>
              </a:rPr>
              <a:t>Este modelo parte de la necesidad de </a:t>
            </a:r>
            <a:r>
              <a:rPr lang="es-ES" b="0" u="sng" dirty="0" smtClean="0">
                <a:effectLst/>
                <a:latin typeface="Tahoma" panose="020B0604030504040204" pitchFamily="34" charset="0"/>
              </a:rPr>
              <a:t>formular objetivos en cada área de desarrollo</a:t>
            </a:r>
            <a:r>
              <a:rPr lang="es-ES" b="0" dirty="0" smtClean="0">
                <a:effectLst/>
                <a:latin typeface="Tahoma" panose="020B0604030504040204" pitchFamily="34" charset="0"/>
              </a:rPr>
              <a:t> en función de las características, necesidades e intereses de los niños.</a:t>
            </a:r>
            <a:endParaRPr lang="es-ES" b="0" dirty="0">
              <a:effectLst/>
              <a:latin typeface="Tahoma" panose="020B0604030504040204" pitchFamily="34" charset="0"/>
            </a:endParaRPr>
          </a:p>
        </p:txBody>
      </p:sp>
    </p:spTree>
    <p:extLst>
      <p:ext uri="{BB962C8B-B14F-4D97-AF65-F5344CB8AC3E}">
        <p14:creationId xmlns:p14="http://schemas.microsoft.com/office/powerpoint/2010/main" val="3015023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Características </a:t>
            </a:r>
            <a:endParaRPr lang="es-CO" dirty="0"/>
          </a:p>
        </p:txBody>
      </p:sp>
      <p:sp>
        <p:nvSpPr>
          <p:cNvPr id="3" name="Marcador de contenido 2"/>
          <p:cNvSpPr>
            <a:spLocks noGrp="1"/>
          </p:cNvSpPr>
          <p:nvPr>
            <p:ph idx="1"/>
          </p:nvPr>
        </p:nvSpPr>
        <p:spPr/>
        <p:txBody>
          <a:bodyPr/>
          <a:lstStyle/>
          <a:p>
            <a:pPr algn="just"/>
            <a:r>
              <a:rPr lang="es-ES" u="sng" dirty="0" smtClean="0">
                <a:solidFill>
                  <a:schemeClr val="tx1"/>
                </a:solidFill>
                <a:latin typeface="Tahoma" panose="020B0604030504040204" pitchFamily="34" charset="0"/>
              </a:rPr>
              <a:t>El </a:t>
            </a:r>
            <a:r>
              <a:rPr lang="es-ES" u="sng" dirty="0">
                <a:solidFill>
                  <a:schemeClr val="tx1"/>
                </a:solidFill>
                <a:latin typeface="Tahoma" panose="020B0604030504040204" pitchFamily="34" charset="0"/>
              </a:rPr>
              <a:t>ambiente físico</a:t>
            </a:r>
            <a:r>
              <a:rPr lang="es-ES" dirty="0">
                <a:solidFill>
                  <a:schemeClr val="tx1"/>
                </a:solidFill>
                <a:latin typeface="Tahoma" panose="020B0604030504040204" pitchFamily="34" charset="0"/>
              </a:rPr>
              <a:t> plantea la necesidad de espacios internos y externos, y de utilizar los recursos naturales y culturales del lugar en que se encuentra la institución. Este ambiente debe posibilitar una influencia equilibrada en las diferentes áreas de desarrollo. La sala de actividades ha de ser funcional, para adecuarla a las diferentes formas de organización de las mismas.</a:t>
            </a:r>
          </a:p>
          <a:p>
            <a:pPr algn="just"/>
            <a:r>
              <a:rPr lang="es-ES" u="sng" dirty="0">
                <a:solidFill>
                  <a:schemeClr val="tx1"/>
                </a:solidFill>
                <a:latin typeface="Tahoma" panose="020B0604030504040204" pitchFamily="34" charset="0"/>
              </a:rPr>
              <a:t>La organización del tiempo</a:t>
            </a:r>
            <a:r>
              <a:rPr lang="es-ES" dirty="0">
                <a:solidFill>
                  <a:schemeClr val="tx1"/>
                </a:solidFill>
                <a:latin typeface="Tahoma" panose="020B0604030504040204" pitchFamily="34" charset="0"/>
              </a:rPr>
              <a:t> define un horario de actividades flexible y con alternancia de actividades diferentes, representado en forma de esquema para información de lo que se hace en cada momento.</a:t>
            </a:r>
          </a:p>
          <a:p>
            <a:pPr algn="just"/>
            <a:r>
              <a:rPr lang="es-ES" u="sng" dirty="0">
                <a:solidFill>
                  <a:schemeClr val="tx1"/>
                </a:solidFill>
                <a:latin typeface="Tahoma" panose="020B0604030504040204" pitchFamily="34" charset="0"/>
              </a:rPr>
              <a:t>La planificación</a:t>
            </a:r>
            <a:r>
              <a:rPr lang="es-ES" dirty="0">
                <a:solidFill>
                  <a:schemeClr val="tx1"/>
                </a:solidFill>
                <a:latin typeface="Tahoma" panose="020B0604030504040204" pitchFamily="34" charset="0"/>
              </a:rPr>
              <a:t> supone un proceso de diagnóstico, estudio, reflexión y decisión y la necesidad de velar por un equilibrio entre los objetivos y actividades de todas las áreas. La planificación de cada nivel debe responder a las características e intereses de los niños.</a:t>
            </a:r>
          </a:p>
          <a:p>
            <a:endParaRPr lang="es-CO" dirty="0"/>
          </a:p>
        </p:txBody>
      </p:sp>
    </p:spTree>
    <p:extLst>
      <p:ext uri="{BB962C8B-B14F-4D97-AF65-F5344CB8AC3E}">
        <p14:creationId xmlns:p14="http://schemas.microsoft.com/office/powerpoint/2010/main" val="485557872"/>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105</TotalTime>
  <Words>349</Words>
  <Application>Microsoft Office PowerPoint</Application>
  <PresentationFormat>Panorámica</PresentationFormat>
  <Paragraphs>49</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Century Gothic</vt:lpstr>
      <vt:lpstr>Tahoma</vt:lpstr>
      <vt:lpstr>Wingdings 3</vt:lpstr>
      <vt:lpstr>Espiral</vt:lpstr>
      <vt:lpstr>MODELO PEDAGOGICO INTEGRAL  </vt:lpstr>
      <vt:lpstr>Que es la atención Integral?</vt:lpstr>
      <vt:lpstr>Pilares en ser y hacer de los niños y niñas</vt:lpstr>
      <vt:lpstr>¿Que se les debe enseñar y que deben aprender los niños y niñas?</vt:lpstr>
      <vt:lpstr>Desarrollando habilidades </vt:lpstr>
      <vt:lpstr>Actores de la educación integral</vt:lpstr>
      <vt:lpstr>Para lograr así, la consolidación de su identidad, potenciando su desarrollo afectivo, cognitivo, ético espiritual, comunicativo, logrando abarcar todas las dimensiones que compone su ser hacer , sentir y pensar </vt:lpstr>
      <vt:lpstr>Características </vt:lpstr>
      <vt:lpstr>Características </vt:lpstr>
      <vt:lpstr>características</vt:lpstr>
      <vt:lpstr>Gracias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 PEDAGOGICO INTEGRAL</dc:title>
  <dc:creator>Tania</dc:creator>
  <cp:lastModifiedBy>Tania</cp:lastModifiedBy>
  <cp:revision>8</cp:revision>
  <dcterms:created xsi:type="dcterms:W3CDTF">2020-05-16T11:05:22Z</dcterms:created>
  <dcterms:modified xsi:type="dcterms:W3CDTF">2020-05-16T12:51:08Z</dcterms:modified>
</cp:coreProperties>
</file>